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DE"/>
    <a:srgbClr val="007E51"/>
    <a:srgbClr val="CBE4F7"/>
    <a:srgbClr val="E4D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6" autoAdjust="0"/>
    <p:restoredTop sz="94660"/>
  </p:normalViewPr>
  <p:slideViewPr>
    <p:cSldViewPr snapToGrid="0">
      <p:cViewPr varScale="1">
        <p:scale>
          <a:sx n="22" d="100"/>
          <a:sy n="22" d="100"/>
        </p:scale>
        <p:origin x="12" y="64"/>
      </p:cViewPr>
      <p:guideLst/>
    </p:cSldViewPr>
  </p:slideViewPr>
  <p:notesTextViewPr>
    <p:cViewPr>
      <p:scale>
        <a:sx n="1" d="1"/>
        <a:sy n="1" d="1"/>
      </p:scale>
      <p:origin x="0" y="0"/>
    </p:cViewPr>
  </p:notesTextViewPr>
  <p:notesViewPr>
    <p:cSldViewPr snapToGrid="0" showGuides="1">
      <p:cViewPr varScale="1">
        <p:scale>
          <a:sx n="69" d="100"/>
          <a:sy n="69" d="100"/>
        </p:scale>
        <p:origin x="2706"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12/9/2016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12/9/2016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32" name="Instructions"/>
          <p:cNvSpPr/>
          <p:nvPr userDrawn="1"/>
        </p:nvSpPr>
        <p:spPr>
          <a:xfrm>
            <a:off x="44302680" y="-1"/>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a:solidFill>
                  <a:prstClr val="white">
                    <a:lumMod val="50000"/>
                  </a:prstClr>
                </a:solidFill>
                <a:latin typeface="Calibri Light" panose="020F0302020204030204" pitchFamily="34" charset="0"/>
                <a:cs typeface="Calibri" panose="020F0502020204030204" pitchFamily="34" charset="0"/>
              </a:rPr>
              <a:t>poster </a:t>
            </a:r>
            <a:r>
              <a:rPr sz="6600" dirty="0">
                <a:solidFill>
                  <a:prstClr val="white">
                    <a:lumMod val="50000"/>
                  </a:prstClr>
                </a:solidFill>
                <a:latin typeface="Calibri Light" panose="020F0302020204030204" pitchFamily="34" charset="0"/>
                <a:cs typeface="Calibri" panose="020F0502020204030204" pitchFamily="34" charset="0"/>
              </a:rPr>
              <a:t>are formatted for you. </a:t>
            </a:r>
            <a:r>
              <a:rPr lang="en-US" sz="6600" dirty="0">
                <a:solidFill>
                  <a:prstClr val="white">
                    <a:lumMod val="50000"/>
                  </a:prstClr>
                </a:solidFill>
                <a:latin typeface="Calibri Light" panose="020F0302020204030204" pitchFamily="34" charset="0"/>
                <a:cs typeface="Calibri" panose="020F0502020204030204" pitchFamily="34" charset="0"/>
              </a:rPr>
              <a:t>Type</a:t>
            </a:r>
            <a:r>
              <a:rPr lang="en-US" sz="6600"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a:solidFill>
                  <a:prstClr val="white">
                    <a:lumMod val="50000"/>
                  </a:prstClr>
                </a:solidFill>
                <a:latin typeface="Calibri Light" panose="020F0302020204030204" pitchFamily="34" charset="0"/>
                <a:cs typeface="Calibri" panose="020F0502020204030204" pitchFamily="34" charset="0"/>
              </a:rPr>
              <a:t>T</a:t>
            </a:r>
            <a:r>
              <a:rPr sz="6600" dirty="0">
                <a:solidFill>
                  <a:prstClr val="white">
                    <a:lumMod val="50000"/>
                  </a:prstClr>
                </a:solidFill>
                <a:latin typeface="Calibri Light" panose="020F0302020204030204" pitchFamily="34" charset="0"/>
                <a:cs typeface="Calibri" panose="020F0502020204030204" pitchFamily="34" charset="0"/>
              </a:rPr>
              <a:t>o add or remove bullet points from text,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a:solidFill>
                  <a:prstClr val="white">
                    <a:lumMod val="50000"/>
                  </a:prstClr>
                </a:solidFill>
                <a:latin typeface="Calibri Light" panose="020F0302020204030204" pitchFamily="34" charset="0"/>
                <a:cs typeface="Calibri" panose="020F0502020204030204" pitchFamily="34" charset="0"/>
              </a:rPr>
              <a:t>content</a:t>
            </a:r>
            <a:r>
              <a:rPr sz="6600" dirty="0">
                <a:solidFill>
                  <a:prstClr val="white">
                    <a:lumMod val="50000"/>
                  </a:prstClr>
                </a:solidFill>
                <a:latin typeface="Calibri Light" panose="020F0302020204030204" pitchFamily="34" charset="0"/>
                <a:cs typeface="Calibri" panose="020F0502020204030204" pitchFamily="34" charset="0"/>
              </a:rPr>
              <a:t> or body text,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a:t>
            </a:r>
            <a:r>
              <a:rPr lang="en-US" sz="6600" dirty="0">
                <a:solidFill>
                  <a:prstClr val="white">
                    <a:lumMod val="50000"/>
                  </a:prstClr>
                </a:solidFill>
                <a:latin typeface="Calibri Light" panose="020F0302020204030204" pitchFamily="34" charset="0"/>
                <a:cs typeface="Calibri" panose="020F0502020204030204" pitchFamily="34" charset="0"/>
              </a:rPr>
              <a:t>s</a:t>
            </a:r>
            <a:r>
              <a:rPr sz="6600" dirty="0">
                <a:solidFill>
                  <a:prstClr val="white">
                    <a:lumMod val="50000"/>
                  </a:prstClr>
                </a:solidFill>
                <a:latin typeface="Calibri Light" panose="020F0302020204030204" pitchFamily="34" charset="0"/>
                <a:cs typeface="Calibri" panose="020F0502020204030204" pitchFamily="34" charset="0"/>
              </a:rPr>
              <a:t> instead of ours? No problem!</a:t>
            </a:r>
            <a:r>
              <a:rPr lang="en-US" sz="6600" dirty="0">
                <a:solidFill>
                  <a:prstClr val="white">
                    <a:lumMod val="50000"/>
                  </a:prstClr>
                </a:solidFill>
                <a:latin typeface="Calibri Light" panose="020F0302020204030204" pitchFamily="34" charset="0"/>
                <a:cs typeface="Calibri" panose="020F0502020204030204" pitchFamily="34" charset="0"/>
              </a:rPr>
              <a:t> Just click a picture, press the Delete key, then click the icon to add your picture.</a:t>
            </a:r>
            <a:endParaRPr sz="6600" dirty="0">
              <a:solidFill>
                <a:prstClr val="white">
                  <a:lumMod val="50000"/>
                </a:prstClr>
              </a:solidFill>
              <a:latin typeface="Calibri Light" panose="020F0302020204030204" pitchFamily="34" charset="0"/>
              <a:cs typeface="Calibri" panose="020F0502020204030204" pitchFamily="34" charset="0"/>
            </a:endParaRPr>
          </a:p>
        </p:txBody>
      </p:sp>
      <p:sp>
        <p:nvSpPr>
          <p:cNvPr id="6" name="Title 5"/>
          <p:cNvSpPr>
            <a:spLocks noGrp="1"/>
          </p:cNvSpPr>
          <p:nvPr>
            <p:ph type="title"/>
          </p:nvPr>
        </p:nvSpPr>
        <p:spPr/>
        <p:txBody>
          <a:bodyPr/>
          <a:lstStyle/>
          <a:p>
            <a:r>
              <a:rPr lang="en-US"/>
              <a:t>Click to edit Master title style</a:t>
            </a:r>
          </a:p>
        </p:txBody>
      </p:sp>
      <p:sp>
        <p:nvSpPr>
          <p:cNvPr id="31" name="Text Placeholder 6"/>
          <p:cNvSpPr>
            <a:spLocks noGrp="1"/>
          </p:cNvSpPr>
          <p:nvPr>
            <p:ph type="body" sz="quarter" idx="36"/>
          </p:nvPr>
        </p:nvSpPr>
        <p:spPr bwMode="auto">
          <a:xfrm>
            <a:off x="1158240" y="4093905"/>
            <a:ext cx="30174412" cy="646331"/>
          </a:xfrm>
        </p:spPr>
        <p:txBody>
          <a:bodyPr anchor="ctr">
            <a:noAutofit/>
          </a:bodyPr>
          <a:lstStyle>
            <a:lvl1pPr marL="0" indent="0">
              <a:spcBef>
                <a:spcPts val="0"/>
              </a:spcBef>
              <a:buNone/>
              <a:defRPr sz="3600">
                <a:solidFill>
                  <a:schemeClr val="bg1">
                    <a:lumMod val="75000"/>
                  </a:schemeClr>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Edit Master text styles</a:t>
            </a:r>
          </a:p>
        </p:txBody>
      </p:sp>
      <p:sp>
        <p:nvSpPr>
          <p:cNvPr id="7" name="Text Placeholder 6"/>
          <p:cNvSpPr>
            <a:spLocks noGrp="1"/>
          </p:cNvSpPr>
          <p:nvPr>
            <p:ph type="body" sz="quarter" idx="13" hasCustomPrompt="1"/>
          </p:nvPr>
        </p:nvSpPr>
        <p:spPr>
          <a:xfrm>
            <a:off x="1143000" y="5669280"/>
            <a:ext cx="12801600" cy="128016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9" name="Text Placeholder 8"/>
          <p:cNvSpPr>
            <a:spLocks noGrp="1"/>
          </p:cNvSpPr>
          <p:nvPr>
            <p:ph type="body" sz="quarter" idx="39" hasCustomPrompt="1"/>
          </p:nvPr>
        </p:nvSpPr>
        <p:spPr bwMode="ltGray">
          <a:xfrm>
            <a:off x="1143000" y="7114032"/>
            <a:ext cx="12801600" cy="2732574"/>
          </a:xfrm>
          <a:solidFill>
            <a:schemeClr val="tx2">
              <a:lumMod val="10000"/>
              <a:lumOff val="90000"/>
            </a:schemeClr>
          </a:solidFill>
        </p:spPr>
        <p:txBody>
          <a:bodyPr lIns="365760" rIns="365760" anchor="ctr">
            <a:noAutofit/>
          </a:bodyPr>
          <a:lstStyle>
            <a:lvl1pPr marL="0" indent="0">
              <a:spcBef>
                <a:spcPts val="1200"/>
              </a:spcBef>
              <a:buFont typeface="Arial" panose="020B0604020202020204" pitchFamily="34" charset="0"/>
              <a:buNone/>
              <a:defRPr sz="4400" baseline="0"/>
            </a:lvl1pPr>
            <a:lvl2pPr marL="571500" indent="-571500">
              <a:spcBef>
                <a:spcPts val="1200"/>
              </a:spcBef>
              <a:buFont typeface="Arial" panose="020B0604020202020204" pitchFamily="34" charset="0"/>
              <a:buChar char="•"/>
              <a:defRPr sz="4400"/>
            </a:lvl2pPr>
            <a:lvl3pPr marL="571500" indent="-571500">
              <a:spcBef>
                <a:spcPts val="1200"/>
              </a:spcBef>
              <a:buFont typeface="Arial" panose="020B0604020202020204" pitchFamily="34" charset="0"/>
              <a:buChar char="•"/>
              <a:defRPr sz="4400"/>
            </a:lvl3pPr>
            <a:lvl4pPr marL="0" indent="0">
              <a:spcBef>
                <a:spcPts val="1200"/>
              </a:spcBef>
              <a:buNone/>
              <a:defRPr sz="4400"/>
            </a:lvl4pPr>
            <a:lvl5pPr marL="0" indent="0">
              <a:spcBef>
                <a:spcPts val="1200"/>
              </a:spcBef>
              <a:buNone/>
              <a:defRPr sz="4400"/>
            </a:lvl5pPr>
            <a:lvl6pPr marL="0" indent="0">
              <a:spcBef>
                <a:spcPts val="1200"/>
              </a:spcBef>
              <a:buNone/>
              <a:defRPr sz="4400"/>
            </a:lvl6pPr>
            <a:lvl7pPr marL="0" indent="0">
              <a:spcBef>
                <a:spcPts val="1200"/>
              </a:spcBef>
              <a:buNone/>
              <a:defRPr sz="4400"/>
            </a:lvl7pPr>
            <a:lvl8pPr marL="0" indent="0">
              <a:spcBef>
                <a:spcPts val="1200"/>
              </a:spcBef>
              <a:buNone/>
              <a:defRPr sz="4400"/>
            </a:lvl8pPr>
            <a:lvl9pPr marL="0" indent="0">
              <a:spcBef>
                <a:spcPts val="1200"/>
              </a:spcBef>
              <a:buNone/>
              <a:defRPr sz="4400"/>
            </a:lvl9pPr>
          </a:lstStyle>
          <a:p>
            <a:pPr lvl="0"/>
            <a:r>
              <a:rPr lang="en-US" dirty="0"/>
              <a:t>Type your question or a statement of the problem here</a:t>
            </a:r>
          </a:p>
        </p:txBody>
      </p:sp>
      <p:sp>
        <p:nvSpPr>
          <p:cNvPr id="36" name="Text Placeholder 6"/>
          <p:cNvSpPr>
            <a:spLocks noGrp="1"/>
          </p:cNvSpPr>
          <p:nvPr>
            <p:ph type="body" sz="quarter" idx="37" hasCustomPrompt="1"/>
          </p:nvPr>
        </p:nvSpPr>
        <p:spPr>
          <a:xfrm>
            <a:off x="1143000" y="10497312"/>
            <a:ext cx="12801600" cy="128016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7" name="Content Placeholder 17"/>
          <p:cNvSpPr>
            <a:spLocks noGrp="1"/>
          </p:cNvSpPr>
          <p:nvPr>
            <p:ph sz="quarter" idx="38" hasCustomPrompt="1"/>
          </p:nvPr>
        </p:nvSpPr>
        <p:spPr>
          <a:xfrm>
            <a:off x="1143000" y="11868912"/>
            <a:ext cx="12801600" cy="280750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11" name="Text Placeholder 6"/>
          <p:cNvSpPr>
            <a:spLocks noGrp="1"/>
          </p:cNvSpPr>
          <p:nvPr>
            <p:ph type="body" sz="quarter" idx="17" hasCustomPrompt="1"/>
          </p:nvPr>
        </p:nvSpPr>
        <p:spPr>
          <a:xfrm>
            <a:off x="1143000" y="1495044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440912"/>
            <a:ext cx="12801600" cy="6027461"/>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288743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66928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114032"/>
            <a:ext cx="12801600" cy="679555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8" name="Text Placeholder 6"/>
          <p:cNvSpPr>
            <a:spLocks noGrp="1"/>
          </p:cNvSpPr>
          <p:nvPr>
            <p:ph type="body" sz="quarter" idx="40" hasCustomPrompt="1"/>
          </p:nvPr>
        </p:nvSpPr>
        <p:spPr>
          <a:xfrm>
            <a:off x="15544800" y="14328648"/>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8" name="Content Placeholder 17"/>
          <p:cNvSpPr>
            <a:spLocks noGrp="1"/>
          </p:cNvSpPr>
          <p:nvPr>
            <p:ph sz="quarter" idx="23" hasCustomPrompt="1"/>
          </p:nvPr>
        </p:nvSpPr>
        <p:spPr>
          <a:xfrm>
            <a:off x="15544800" y="15773399"/>
            <a:ext cx="12801600" cy="6694973"/>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4" name="Text Placeholder 6"/>
          <p:cNvSpPr>
            <a:spLocks noGrp="1"/>
          </p:cNvSpPr>
          <p:nvPr>
            <p:ph type="body" sz="quarter" idx="29" hasCustomPrompt="1"/>
          </p:nvPr>
        </p:nvSpPr>
        <p:spPr>
          <a:xfrm>
            <a:off x="15544800" y="2288743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66928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114032"/>
            <a:ext cx="12801600" cy="731520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4914834"/>
            <a:ext cx="12801600" cy="453861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39" name="Text Placeholder 6"/>
          <p:cNvSpPr>
            <a:spLocks noGrp="1"/>
          </p:cNvSpPr>
          <p:nvPr>
            <p:ph type="body" sz="quarter" idx="41" hasCustomPrompt="1"/>
          </p:nvPr>
        </p:nvSpPr>
        <p:spPr>
          <a:xfrm>
            <a:off x="29900880" y="19767596"/>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40" name="Content Placeholder 17"/>
          <p:cNvSpPr>
            <a:spLocks noGrp="1"/>
          </p:cNvSpPr>
          <p:nvPr>
            <p:ph sz="quarter" idx="42" hasCustomPrompt="1"/>
          </p:nvPr>
        </p:nvSpPr>
        <p:spPr>
          <a:xfrm>
            <a:off x="29900880" y="21212348"/>
            <a:ext cx="12801600" cy="434478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29" name="Text Placeholder 6"/>
          <p:cNvSpPr>
            <a:spLocks noGrp="1"/>
          </p:cNvSpPr>
          <p:nvPr>
            <p:ph type="body" sz="quarter" idx="34" hasCustomPrompt="1"/>
          </p:nvPr>
        </p:nvSpPr>
        <p:spPr>
          <a:xfrm>
            <a:off x="29900880" y="2572207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166824"/>
            <a:ext cx="12801600" cy="446227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p:txBody>
      </p:sp>
      <p:sp>
        <p:nvSpPr>
          <p:cNvPr id="3" name="Date Placeholder 2"/>
          <p:cNvSpPr>
            <a:spLocks noGrp="1"/>
          </p:cNvSpPr>
          <p:nvPr>
            <p:ph type="dt" sz="half" idx="10"/>
          </p:nvPr>
        </p:nvSpPr>
        <p:spPr/>
        <p:txBody>
          <a:bodyPr/>
          <a:lstStyle/>
          <a:p>
            <a:fld id="{ECAA57DF-1C19-4726-AB84-014692BAD8F5}" type="datetimeFigureOut">
              <a:rPr lang="en-US" smtClean="0"/>
              <a:t>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dirty="0"/>
          </a:p>
        </p:txBody>
      </p:sp>
      <p:sp>
        <p:nvSpPr>
          <p:cNvPr id="8" name="Picture Placeholder 7"/>
          <p:cNvSpPr>
            <a:spLocks noGrp="1"/>
          </p:cNvSpPr>
          <p:nvPr>
            <p:ph type="pic" sz="quarter" idx="43"/>
          </p:nvPr>
        </p:nvSpPr>
        <p:spPr>
          <a:xfrm>
            <a:off x="32270700" y="0"/>
            <a:ext cx="11620500" cy="3842445"/>
          </a:xfrm>
          <a:effectDag name="">
            <a:cont type="tree" name="">
              <a:effect ref="fillLine"/>
              <a:alphaMod>
                <a:cont name="">
                  <a:fill>
                    <a:gradFill>
                      <a:gsLst>
                        <a:gs pos="60000">
                          <a:srgbClr val="000000">
                            <a:alpha val="100000"/>
                          </a:srgbClr>
                        </a:gs>
                        <a:gs pos="97000">
                          <a:srgbClr val="000000">
                            <a:alpha val="0"/>
                          </a:srgbClr>
                        </a:gs>
                      </a:gsLst>
                      <a:lin ang="10800000"/>
                    </a:gradFill>
                  </a:fill>
                </a:cont>
              </a:alphaMod>
            </a:cont>
          </a:effectDag>
        </p:spPr>
        <p:txBody>
          <a:bodyPr lIns="91440" tIns="457200" rIns="91440"/>
          <a:lstStyle>
            <a:lvl1pPr marL="0" indent="0" algn="ctr">
              <a:buNone/>
              <a:defRPr>
                <a:solidFill>
                  <a:schemeClr val="bg1"/>
                </a:solidFill>
              </a:defRPr>
            </a:lvl1pPr>
          </a:lstStyle>
          <a:p>
            <a:r>
              <a:rPr lang="en-US" dirty="0"/>
              <a:t>Click icon to add picture</a:t>
            </a: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ltGray">
          <a:xfrm>
            <a:off x="0" y="0"/>
            <a:ext cx="43891200" cy="502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auto">
          <a:xfrm>
            <a:off x="1158240" y="685860"/>
            <a:ext cx="30175200" cy="29717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8240" y="6019800"/>
            <a:ext cx="41589960" cy="236296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12/9/2016</a:t>
            </a:fld>
            <a:endParaRPr lang="en-US" dirty="0"/>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dirty="0"/>
          </a:p>
        </p:txBody>
      </p:sp>
      <p:sp>
        <p:nvSpPr>
          <p:cNvPr id="8" name="Rectangle 7"/>
          <p:cNvSpPr/>
          <p:nvPr userDrawn="1"/>
        </p:nvSpPr>
        <p:spPr bwMode="gray">
          <a:xfrm>
            <a:off x="0" y="3886200"/>
            <a:ext cx="43891200" cy="1143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0" y="3886200"/>
            <a:ext cx="43891200" cy="0"/>
          </a:xfrm>
          <a:prstGeom prst="line">
            <a:avLst/>
          </a:prstGeom>
          <a:ln w="114300">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11500" b="0"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ANOMALY DETECTION IN TIME SERIES </a:t>
            </a:r>
          </a:p>
        </p:txBody>
      </p:sp>
      <p:sp>
        <p:nvSpPr>
          <p:cNvPr id="23" name="Text Placeholder 22"/>
          <p:cNvSpPr>
            <a:spLocks noGrp="1"/>
          </p:cNvSpPr>
          <p:nvPr>
            <p:ph type="body" sz="quarter" idx="36"/>
          </p:nvPr>
        </p:nvSpPr>
        <p:spPr/>
        <p:txBody>
          <a:bodyPr/>
          <a:lstStyle/>
          <a:p>
            <a:r>
              <a:rPr lang="en-US" dirty="0"/>
              <a:t>Ryan Lapcevic and Steve Robbins | AC209A | Harvard University</a:t>
            </a:r>
          </a:p>
        </p:txBody>
      </p:sp>
      <p:sp>
        <p:nvSpPr>
          <p:cNvPr id="67" name="Text Placeholder 66"/>
          <p:cNvSpPr>
            <a:spLocks noGrp="1"/>
          </p:cNvSpPr>
          <p:nvPr>
            <p:ph type="body" sz="quarter" idx="13"/>
          </p:nvPr>
        </p:nvSpPr>
        <p:spPr>
          <a:xfrm>
            <a:off x="1143000" y="5930536"/>
            <a:ext cx="12801600" cy="1280160"/>
          </a:xfrm>
        </p:spPr>
        <p:txBody>
          <a:bodyPr/>
          <a:lstStyle/>
          <a:p>
            <a:r>
              <a:rPr lang="en-US" dirty="0"/>
              <a:t>Project Overview</a:t>
            </a:r>
          </a:p>
        </p:txBody>
      </p:sp>
      <p:sp>
        <p:nvSpPr>
          <p:cNvPr id="69" name="Text Placeholder 68"/>
          <p:cNvSpPr>
            <a:spLocks noGrp="1"/>
          </p:cNvSpPr>
          <p:nvPr>
            <p:ph type="body" sz="quarter" idx="39"/>
          </p:nvPr>
        </p:nvSpPr>
        <p:spPr>
          <a:xfrm>
            <a:off x="1143000" y="7591552"/>
            <a:ext cx="12801600" cy="1705971"/>
          </a:xfrm>
        </p:spPr>
        <p:txBody>
          <a:bodyPr/>
          <a:lstStyle/>
          <a:p>
            <a:pPr algn="just"/>
            <a:r>
              <a:rPr lang="en-US" sz="5200" dirty="0"/>
              <a:t>Create an algorithm to detect anomalies on-line for time series data</a:t>
            </a:r>
          </a:p>
        </p:txBody>
      </p:sp>
      <p:sp>
        <p:nvSpPr>
          <p:cNvPr id="68" name="Text Placeholder 67"/>
          <p:cNvSpPr>
            <a:spLocks noGrp="1"/>
          </p:cNvSpPr>
          <p:nvPr>
            <p:ph type="body" sz="quarter" idx="37"/>
          </p:nvPr>
        </p:nvSpPr>
        <p:spPr>
          <a:xfrm>
            <a:off x="1143000" y="14416160"/>
            <a:ext cx="12801600" cy="1027293"/>
          </a:xfrm>
        </p:spPr>
        <p:txBody>
          <a:bodyPr/>
          <a:lstStyle/>
          <a:p>
            <a:r>
              <a:rPr lang="en-US" dirty="0"/>
              <a:t>Key Concepts</a:t>
            </a:r>
          </a:p>
        </p:txBody>
      </p:sp>
      <p:sp>
        <p:nvSpPr>
          <p:cNvPr id="11" name="Content Placeholder 10"/>
          <p:cNvSpPr>
            <a:spLocks noGrp="1"/>
          </p:cNvSpPr>
          <p:nvPr>
            <p:ph sz="quarter" idx="38"/>
          </p:nvPr>
        </p:nvSpPr>
        <p:spPr>
          <a:xfrm>
            <a:off x="1143000" y="15685751"/>
            <a:ext cx="12801600" cy="15158388"/>
          </a:xfrm>
        </p:spPr>
        <p:txBody>
          <a:bodyPr>
            <a:noAutofit/>
          </a:bodyPr>
          <a:lstStyle/>
          <a:p>
            <a:pPr marL="0" indent="0" algn="just">
              <a:buNone/>
            </a:pPr>
            <a:r>
              <a:rPr lang="en-US" sz="2800" b="1" u="sng" dirty="0"/>
              <a:t>Time Series:</a:t>
            </a:r>
          </a:p>
          <a:p>
            <a:pPr algn="just"/>
            <a:r>
              <a:rPr lang="en-US" sz="2800" dirty="0"/>
              <a:t>A time series is a sequence of data points indexed by ordered time. Many datasets fit this description, such as stock market indices, meteorological measurements, and network latency.</a:t>
            </a:r>
          </a:p>
          <a:p>
            <a:pPr marL="0" indent="0" algn="just">
              <a:buNone/>
            </a:pPr>
            <a:endParaRPr lang="en-US" sz="400" b="1" u="sng" dirty="0"/>
          </a:p>
          <a:p>
            <a:pPr marL="0" indent="0" algn="just">
              <a:buNone/>
            </a:pPr>
            <a:r>
              <a:rPr lang="en-US" sz="2800" b="1" u="sng" dirty="0"/>
              <a:t>Exchangeability:</a:t>
            </a:r>
          </a:p>
          <a:p>
            <a:pPr algn="just"/>
            <a:r>
              <a:rPr lang="en-US" sz="2800" dirty="0"/>
              <a:t>If a sequence of examples z</a:t>
            </a:r>
            <a:r>
              <a:rPr lang="en-US" sz="2800" baseline="-25000" dirty="0"/>
              <a:t>1</a:t>
            </a:r>
            <a:r>
              <a:rPr lang="en-US" sz="2800" dirty="0"/>
              <a:t>, z</a:t>
            </a:r>
            <a:r>
              <a:rPr lang="en-US" sz="2800" baseline="-25000" dirty="0"/>
              <a:t>2</a:t>
            </a:r>
            <a:r>
              <a:rPr lang="en-US" sz="2800" dirty="0"/>
              <a:t>, · · · , z</a:t>
            </a:r>
            <a:r>
              <a:rPr lang="en-US" sz="2800" baseline="-25000" dirty="0"/>
              <a:t>n</a:t>
            </a:r>
            <a:r>
              <a:rPr lang="en-US" sz="2800" dirty="0"/>
              <a:t> is invariant under any permutation of the indices, the distribution is </a:t>
            </a:r>
            <a:r>
              <a:rPr lang="en-US" sz="2800" i="1" dirty="0"/>
              <a:t>exchangeable</a:t>
            </a:r>
            <a:r>
              <a:rPr lang="en-US" sz="2800" dirty="0"/>
              <a:t>.</a:t>
            </a:r>
          </a:p>
          <a:p>
            <a:pPr algn="just"/>
            <a:r>
              <a:rPr lang="en-US" sz="2800" dirty="0"/>
              <a:t>In other words, the probability of the sequences does not change under reordering, i.e. all sequences with the identical occurrence of examples have same probability (i.e. 1/n!)</a:t>
            </a:r>
            <a:endParaRPr lang="en-US" sz="2800" b="1" dirty="0"/>
          </a:p>
          <a:p>
            <a:pPr marL="0" indent="0" algn="just">
              <a:buNone/>
            </a:pPr>
            <a:endParaRPr lang="en-US" sz="400" b="1" dirty="0"/>
          </a:p>
          <a:p>
            <a:pPr marL="0" indent="0" algn="just">
              <a:buNone/>
            </a:pPr>
            <a:r>
              <a:rPr lang="en-US" sz="2800" b="1" u="sng" dirty="0"/>
              <a:t>Example:</a:t>
            </a:r>
          </a:p>
          <a:p>
            <a:pPr marL="0" indent="0" algn="just">
              <a:buNone/>
            </a:pPr>
            <a:r>
              <a:rPr lang="en-US" sz="2800" dirty="0"/>
              <a:t>Suppose we have a jar with one black ball (</a:t>
            </a:r>
            <a:r>
              <a:rPr lang="en-US" sz="2800" i="1" dirty="0"/>
              <a:t>b),</a:t>
            </a:r>
            <a:r>
              <a:rPr lang="en-US" sz="2800" dirty="0"/>
              <a:t> one white ball </a:t>
            </a:r>
            <a:r>
              <a:rPr lang="en-US" sz="2800" i="1" dirty="0"/>
              <a:t>(w),</a:t>
            </a:r>
            <a:r>
              <a:rPr lang="en-US" sz="2800" dirty="0"/>
              <a:t> and one green ball (</a:t>
            </a:r>
            <a:r>
              <a:rPr lang="en-US" sz="2800" i="1" dirty="0"/>
              <a:t>g); </a:t>
            </a:r>
            <a:r>
              <a:rPr lang="en-US" sz="2800" dirty="0"/>
              <a:t>and we take the balls out of the jar </a:t>
            </a:r>
            <a:r>
              <a:rPr lang="en-US" sz="2800" u="sng" dirty="0"/>
              <a:t>without replacement</a:t>
            </a:r>
            <a:r>
              <a:rPr lang="en-US" sz="2800" dirty="0"/>
              <a:t>. Let X</a:t>
            </a:r>
            <a:r>
              <a:rPr lang="en-US" sz="2800" baseline="-25000" dirty="0"/>
              <a:t>1</a:t>
            </a:r>
            <a:r>
              <a:rPr lang="en-US" sz="2800" dirty="0"/>
              <a:t>, X</a:t>
            </a:r>
            <a:r>
              <a:rPr lang="en-US" sz="2800" baseline="-25000" dirty="0"/>
              <a:t>2</a:t>
            </a:r>
            <a:r>
              <a:rPr lang="en-US" sz="2800" dirty="0"/>
              <a:t>, and X</a:t>
            </a:r>
            <a:r>
              <a:rPr lang="en-US" sz="2800" baseline="-25000" dirty="0"/>
              <a:t>3</a:t>
            </a:r>
            <a:r>
              <a:rPr lang="en-US" sz="2800" dirty="0"/>
              <a:t> be the sequence by which the balls are drawn.</a:t>
            </a:r>
            <a:endParaRPr lang="en-US" sz="2800" b="1" dirty="0"/>
          </a:p>
          <a:p>
            <a:pPr algn="just"/>
            <a:r>
              <a:rPr lang="en-US" sz="2800" b="1" dirty="0"/>
              <a:t>Independent and Identical Distribution (i.i.d.): </a:t>
            </a:r>
            <a:r>
              <a:rPr lang="en-US" sz="2800" dirty="0"/>
              <a:t>Consider the scenario where X</a:t>
            </a:r>
            <a:r>
              <a:rPr lang="en-US" sz="2800" baseline="-25000" dirty="0"/>
              <a:t>1</a:t>
            </a:r>
            <a:r>
              <a:rPr lang="en-US" sz="2800" dirty="0"/>
              <a:t>, X</a:t>
            </a:r>
            <a:r>
              <a:rPr lang="en-US" sz="2800" baseline="-25000" dirty="0"/>
              <a:t>2</a:t>
            </a:r>
            <a:r>
              <a:rPr lang="en-US" sz="2800" dirty="0"/>
              <a:t>, X</a:t>
            </a:r>
            <a:r>
              <a:rPr lang="en-US" sz="2800" baseline="-25000" dirty="0"/>
              <a:t>3 </a:t>
            </a:r>
            <a:r>
              <a:rPr lang="en-US" sz="2800" dirty="0"/>
              <a:t>is </a:t>
            </a:r>
            <a:r>
              <a:rPr lang="en-US" sz="2800" i="1" dirty="0"/>
              <a:t>b, w, g, </a:t>
            </a:r>
            <a:r>
              <a:rPr lang="en-US" sz="2800" dirty="0"/>
              <a:t>respectively</a:t>
            </a:r>
            <a:r>
              <a:rPr lang="en-US" sz="2800" i="1" dirty="0"/>
              <a:t>. </a:t>
            </a:r>
            <a:r>
              <a:rPr lang="en-US" sz="2800" dirty="0"/>
              <a:t>Clearly this scenario </a:t>
            </a:r>
            <a:r>
              <a:rPr lang="en-US" sz="2800" i="1" dirty="0"/>
              <a:t>violates independence</a:t>
            </a:r>
            <a:r>
              <a:rPr lang="en-US" sz="2800" dirty="0"/>
              <a:t> as once the first ball is drawn </a:t>
            </a:r>
            <a:r>
              <a:rPr lang="en-US" sz="2800" i="1" dirty="0"/>
              <a:t>(</a:t>
            </a:r>
            <a:r>
              <a:rPr lang="en-US" sz="2800" dirty="0"/>
              <a:t>X</a:t>
            </a:r>
            <a:r>
              <a:rPr lang="en-US" sz="2800" baseline="-25000" dirty="0"/>
              <a:t>1</a:t>
            </a:r>
            <a:r>
              <a:rPr lang="en-US" sz="2800" i="1" dirty="0"/>
              <a:t>, </a:t>
            </a:r>
            <a:r>
              <a:rPr lang="en-US" sz="2800" dirty="0"/>
              <a:t>with P(</a:t>
            </a:r>
            <a:r>
              <a:rPr lang="en-US" sz="2800" i="1" dirty="0"/>
              <a:t>b</a:t>
            </a:r>
            <a:r>
              <a:rPr lang="en-US" sz="2800" dirty="0"/>
              <a:t>) = 1/3</a:t>
            </a:r>
            <a:r>
              <a:rPr lang="en-US" sz="2800" i="1" dirty="0"/>
              <a:t>),</a:t>
            </a:r>
            <a:r>
              <a:rPr lang="en-US" sz="2800" dirty="0"/>
              <a:t> the probability of drawing a </a:t>
            </a:r>
            <a:r>
              <a:rPr lang="en-US" sz="2800" i="1" dirty="0"/>
              <a:t>w </a:t>
            </a:r>
            <a:r>
              <a:rPr lang="en-US" sz="2800" dirty="0"/>
              <a:t>or</a:t>
            </a:r>
            <a:r>
              <a:rPr lang="en-US" sz="2800" i="1" dirty="0"/>
              <a:t> g </a:t>
            </a:r>
            <a:r>
              <a:rPr lang="en-US" sz="2800" dirty="0"/>
              <a:t>next </a:t>
            </a:r>
            <a:r>
              <a:rPr lang="en-US" sz="2800" i="1" dirty="0"/>
              <a:t>(</a:t>
            </a:r>
            <a:r>
              <a:rPr lang="en-US" sz="2800" dirty="0"/>
              <a:t>X</a:t>
            </a:r>
            <a:r>
              <a:rPr lang="en-US" sz="2800" baseline="-25000" dirty="0"/>
              <a:t>2</a:t>
            </a:r>
            <a:r>
              <a:rPr lang="en-US" sz="2800" i="1" dirty="0"/>
              <a:t>, </a:t>
            </a:r>
            <a:r>
              <a:rPr lang="en-US" sz="2800" dirty="0"/>
              <a:t>P(</a:t>
            </a:r>
            <a:r>
              <a:rPr lang="en-US" sz="2800" i="1" dirty="0"/>
              <a:t>w</a:t>
            </a:r>
            <a:r>
              <a:rPr lang="en-US" sz="2800" dirty="0"/>
              <a:t>) = P(</a:t>
            </a:r>
            <a:r>
              <a:rPr lang="en-US" sz="2800" i="1" dirty="0"/>
              <a:t>g</a:t>
            </a:r>
            <a:r>
              <a:rPr lang="en-US" sz="2800" dirty="0"/>
              <a:t>) = 1/2</a:t>
            </a:r>
            <a:r>
              <a:rPr lang="en-US" sz="2800" i="1" dirty="0"/>
              <a:t>)</a:t>
            </a:r>
            <a:r>
              <a:rPr lang="en-US" sz="2800" dirty="0"/>
              <a:t> are </a:t>
            </a:r>
            <a:r>
              <a:rPr lang="en-US" sz="2800" i="1" dirty="0"/>
              <a:t>dependent </a:t>
            </a:r>
            <a:r>
              <a:rPr lang="en-US" sz="2800" dirty="0"/>
              <a:t>on which ball is drawn first (here, X</a:t>
            </a:r>
            <a:r>
              <a:rPr lang="en-US" sz="2800" baseline="-25000" dirty="0"/>
              <a:t>1</a:t>
            </a:r>
            <a:r>
              <a:rPr lang="en-US" sz="2800" dirty="0"/>
              <a:t> = </a:t>
            </a:r>
            <a:r>
              <a:rPr lang="en-US" sz="2800" i="1" dirty="0"/>
              <a:t>b</a:t>
            </a:r>
            <a:r>
              <a:rPr lang="en-US" sz="2800" dirty="0"/>
              <a:t>).</a:t>
            </a:r>
          </a:p>
          <a:p>
            <a:pPr algn="just"/>
            <a:r>
              <a:rPr lang="en-US" sz="2800" b="1" dirty="0"/>
              <a:t>Identical Distribution:</a:t>
            </a:r>
            <a:r>
              <a:rPr lang="en-US" sz="2800" b="1" i="1" dirty="0"/>
              <a:t> </a:t>
            </a:r>
            <a:r>
              <a:rPr lang="en-US" sz="2800" dirty="0"/>
              <a:t>The</a:t>
            </a:r>
            <a:r>
              <a:rPr lang="en-US" sz="2800" i="1" dirty="0"/>
              <a:t> </a:t>
            </a:r>
            <a:r>
              <a:rPr lang="en-US" sz="2800" dirty="0"/>
              <a:t>sequence </a:t>
            </a:r>
            <a:r>
              <a:rPr lang="en-US" sz="2800" i="1" dirty="0"/>
              <a:t>is</a:t>
            </a:r>
            <a:r>
              <a:rPr lang="en-US" sz="2800" dirty="0"/>
              <a:t> </a:t>
            </a:r>
            <a:r>
              <a:rPr lang="en-US" sz="2800" i="1" dirty="0"/>
              <a:t>identically distributed</a:t>
            </a:r>
            <a:r>
              <a:rPr lang="en-US" sz="2800" dirty="0"/>
              <a:t> as P(X</a:t>
            </a:r>
            <a:r>
              <a:rPr lang="en-US" sz="2800" baseline="-25000" dirty="0"/>
              <a:t>1</a:t>
            </a:r>
            <a:r>
              <a:rPr lang="en-US" sz="2800" dirty="0"/>
              <a:t>, X</a:t>
            </a:r>
            <a:r>
              <a:rPr lang="en-US" sz="2800" baseline="-25000" dirty="0"/>
              <a:t>2</a:t>
            </a:r>
            <a:r>
              <a:rPr lang="en-US" sz="2800" dirty="0"/>
              <a:t>, or X</a:t>
            </a:r>
            <a:r>
              <a:rPr lang="en-US" sz="2800" baseline="-25000" dirty="0"/>
              <a:t>3</a:t>
            </a:r>
            <a:r>
              <a:rPr lang="en-US" sz="2800" dirty="0"/>
              <a:t>) </a:t>
            </a:r>
            <a:r>
              <a:rPr lang="en-US" sz="2800" i="1" dirty="0"/>
              <a:t>= b</a:t>
            </a:r>
            <a:r>
              <a:rPr lang="en-US" sz="2800" dirty="0"/>
              <a:t> is identical to P(X</a:t>
            </a:r>
            <a:r>
              <a:rPr lang="en-US" sz="2800" baseline="-25000" dirty="0"/>
              <a:t>1</a:t>
            </a:r>
            <a:r>
              <a:rPr lang="en-US" sz="2800" dirty="0"/>
              <a:t>, X</a:t>
            </a:r>
            <a:r>
              <a:rPr lang="en-US" sz="2800" baseline="-25000" dirty="0"/>
              <a:t>2</a:t>
            </a:r>
            <a:r>
              <a:rPr lang="en-US" sz="2800" dirty="0"/>
              <a:t>, or X</a:t>
            </a:r>
            <a:r>
              <a:rPr lang="en-US" sz="2800" baseline="-25000" dirty="0"/>
              <a:t>3</a:t>
            </a:r>
            <a:r>
              <a:rPr lang="en-US" sz="2800" dirty="0"/>
              <a:t>) </a:t>
            </a:r>
            <a:r>
              <a:rPr lang="en-US" sz="2800" i="1" dirty="0"/>
              <a:t>= w </a:t>
            </a:r>
            <a:r>
              <a:rPr lang="en-US" sz="2800" dirty="0"/>
              <a:t>and</a:t>
            </a:r>
            <a:r>
              <a:rPr lang="en-US" sz="2800" i="1" dirty="0"/>
              <a:t> </a:t>
            </a:r>
            <a:r>
              <a:rPr lang="en-US" sz="2800" dirty="0"/>
              <a:t>P(X</a:t>
            </a:r>
            <a:r>
              <a:rPr lang="en-US" sz="2800" baseline="-25000" dirty="0"/>
              <a:t>1</a:t>
            </a:r>
            <a:r>
              <a:rPr lang="en-US" sz="2800" dirty="0"/>
              <a:t>, X</a:t>
            </a:r>
            <a:r>
              <a:rPr lang="en-US" sz="2800" baseline="-25000" dirty="0"/>
              <a:t>2</a:t>
            </a:r>
            <a:r>
              <a:rPr lang="en-US" sz="2800" dirty="0"/>
              <a:t>, or X</a:t>
            </a:r>
            <a:r>
              <a:rPr lang="en-US" sz="2800" baseline="-25000" dirty="0"/>
              <a:t>3</a:t>
            </a:r>
            <a:r>
              <a:rPr lang="en-US" sz="2800" dirty="0"/>
              <a:t>) </a:t>
            </a:r>
            <a:r>
              <a:rPr lang="en-US" sz="2800" i="1" dirty="0"/>
              <a:t>= g</a:t>
            </a:r>
            <a:r>
              <a:rPr lang="en-US" sz="2800" dirty="0"/>
              <a:t>.</a:t>
            </a:r>
          </a:p>
          <a:p>
            <a:pPr algn="just"/>
            <a:r>
              <a:rPr lang="en-US" sz="2800" b="1" dirty="0"/>
              <a:t>Exchangeability:</a:t>
            </a:r>
            <a:r>
              <a:rPr lang="en-US" sz="2800" b="1" i="1" dirty="0"/>
              <a:t> </a:t>
            </a:r>
            <a:r>
              <a:rPr lang="en-US" sz="2800" dirty="0"/>
              <a:t>The</a:t>
            </a:r>
            <a:r>
              <a:rPr lang="en-US" sz="2800" i="1" dirty="0"/>
              <a:t> </a:t>
            </a:r>
            <a:r>
              <a:rPr lang="en-US" sz="2800" dirty="0"/>
              <a:t>X</a:t>
            </a:r>
            <a:r>
              <a:rPr lang="en-US" sz="2800" baseline="-25000" dirty="0"/>
              <a:t>1</a:t>
            </a:r>
            <a:r>
              <a:rPr lang="en-US" sz="2800" dirty="0"/>
              <a:t>, X</a:t>
            </a:r>
            <a:r>
              <a:rPr lang="en-US" sz="2800" baseline="-25000" dirty="0"/>
              <a:t>2</a:t>
            </a:r>
            <a:r>
              <a:rPr lang="en-US" sz="2800" dirty="0"/>
              <a:t>, and X</a:t>
            </a:r>
            <a:r>
              <a:rPr lang="en-US" sz="2800" baseline="-25000" dirty="0"/>
              <a:t>3</a:t>
            </a:r>
            <a:r>
              <a:rPr lang="en-US" sz="2800" dirty="0"/>
              <a:t> sequence </a:t>
            </a:r>
            <a:r>
              <a:rPr lang="en-US" sz="2800" i="1" dirty="0"/>
              <a:t>is</a:t>
            </a:r>
            <a:r>
              <a:rPr lang="en-US" sz="2800" dirty="0"/>
              <a:t> </a:t>
            </a:r>
            <a:r>
              <a:rPr lang="en-US" sz="2800" i="1" dirty="0"/>
              <a:t>exchangeable</a:t>
            </a:r>
            <a:r>
              <a:rPr lang="en-US" sz="2800" dirty="0"/>
              <a:t> as all of the six (3!) permutations of X</a:t>
            </a:r>
            <a:r>
              <a:rPr lang="en-US" sz="2800" baseline="-25000" dirty="0"/>
              <a:t>1</a:t>
            </a:r>
            <a:r>
              <a:rPr lang="en-US" sz="2800" dirty="0"/>
              <a:t>, X</a:t>
            </a:r>
            <a:r>
              <a:rPr lang="en-US" sz="2800" baseline="-25000" dirty="0"/>
              <a:t>2</a:t>
            </a:r>
            <a:r>
              <a:rPr lang="en-US" sz="2800" dirty="0"/>
              <a:t>, X</a:t>
            </a:r>
            <a:r>
              <a:rPr lang="en-US" sz="2800" baseline="-25000" dirty="0"/>
              <a:t>3</a:t>
            </a:r>
            <a:r>
              <a:rPr lang="en-US" sz="2800" dirty="0"/>
              <a:t> occur with equal probability (1/3! = 1/6). In other words, P(X</a:t>
            </a:r>
            <a:r>
              <a:rPr lang="en-US" sz="2800" baseline="-25000" dirty="0"/>
              <a:t>1</a:t>
            </a:r>
            <a:r>
              <a:rPr lang="en-US" sz="2800" dirty="0"/>
              <a:t>, X</a:t>
            </a:r>
            <a:r>
              <a:rPr lang="en-US" sz="2800" baseline="-25000" dirty="0"/>
              <a:t>2</a:t>
            </a:r>
            <a:r>
              <a:rPr lang="en-US" sz="2800" dirty="0"/>
              <a:t>, X</a:t>
            </a:r>
            <a:r>
              <a:rPr lang="en-US" sz="2800" baseline="-25000" dirty="0"/>
              <a:t>3</a:t>
            </a:r>
            <a:r>
              <a:rPr lang="en-US" sz="2800" dirty="0"/>
              <a:t>) = {</a:t>
            </a:r>
            <a:r>
              <a:rPr lang="en-US" sz="2800" i="1" dirty="0"/>
              <a:t>b, w, g</a:t>
            </a:r>
            <a:r>
              <a:rPr lang="en-US" sz="2800" dirty="0"/>
              <a:t>}</a:t>
            </a:r>
            <a:r>
              <a:rPr lang="en-US" sz="2800" i="1" dirty="0"/>
              <a:t> </a:t>
            </a:r>
            <a:r>
              <a:rPr lang="en-US" sz="2800" dirty="0"/>
              <a:t>= 1/6. The P(X</a:t>
            </a:r>
            <a:r>
              <a:rPr lang="en-US" sz="2800" baseline="-25000" dirty="0"/>
              <a:t>1</a:t>
            </a:r>
            <a:r>
              <a:rPr lang="en-US" sz="2800" dirty="0"/>
              <a:t>, X</a:t>
            </a:r>
            <a:r>
              <a:rPr lang="en-US" sz="2800" baseline="-25000" dirty="0"/>
              <a:t>2</a:t>
            </a:r>
            <a:r>
              <a:rPr lang="en-US" sz="2800" dirty="0"/>
              <a:t>, X</a:t>
            </a:r>
            <a:r>
              <a:rPr lang="en-US" sz="2800" baseline="-25000" dirty="0"/>
              <a:t>3</a:t>
            </a:r>
            <a:r>
              <a:rPr lang="en-US" sz="2800" dirty="0"/>
              <a:t>) = {</a:t>
            </a:r>
            <a:r>
              <a:rPr lang="en-US" sz="2800" i="1" dirty="0"/>
              <a:t>g, w, b</a:t>
            </a:r>
            <a:r>
              <a:rPr lang="en-US" sz="2800" dirty="0"/>
              <a:t>}</a:t>
            </a:r>
            <a:r>
              <a:rPr lang="en-US" sz="2800" i="1" dirty="0"/>
              <a:t> </a:t>
            </a:r>
            <a:r>
              <a:rPr lang="en-US" sz="2800" dirty="0"/>
              <a:t>= 1/6. Since every sequence occurs with equal probability, the sequence is </a:t>
            </a:r>
            <a:r>
              <a:rPr lang="en-US" sz="2800" i="1" dirty="0"/>
              <a:t>exchangeable.</a:t>
            </a:r>
            <a:endParaRPr lang="en-US" sz="2800" dirty="0"/>
          </a:p>
          <a:p>
            <a:pPr marL="0" indent="0" algn="just">
              <a:buNone/>
            </a:pPr>
            <a:endParaRPr lang="en-US" sz="400" b="1" dirty="0"/>
          </a:p>
          <a:p>
            <a:pPr marL="0" indent="0" algn="just">
              <a:buNone/>
            </a:pPr>
            <a:r>
              <a:rPr lang="en-US" sz="2800" b="1" dirty="0"/>
              <a:t>All sequences that are i.i.d. are exchangeable. All sequences that are exchangeable are not i.i.d., but all exchangeable sequences are identically distributed.</a:t>
            </a:r>
          </a:p>
          <a:p>
            <a:pPr marL="0" indent="0" algn="just">
              <a:buNone/>
            </a:pPr>
            <a:endParaRPr lang="en-US" sz="400" b="1" dirty="0"/>
          </a:p>
          <a:p>
            <a:pPr marL="0" indent="0" algn="just">
              <a:buNone/>
            </a:pPr>
            <a:r>
              <a:rPr lang="en-US" sz="2800" b="1" dirty="0"/>
              <a:t>Data sequences containing subset-sequences that violate exchangeability indicate the presence of anomalies in the data.	</a:t>
            </a:r>
          </a:p>
        </p:txBody>
      </p:sp>
      <p:sp>
        <p:nvSpPr>
          <p:cNvPr id="9" name="Text Placeholder 8"/>
          <p:cNvSpPr>
            <a:spLocks noGrp="1"/>
          </p:cNvSpPr>
          <p:nvPr>
            <p:ph type="body" sz="quarter" idx="21"/>
          </p:nvPr>
        </p:nvSpPr>
        <p:spPr>
          <a:xfrm>
            <a:off x="29946600" y="5930536"/>
            <a:ext cx="12801600" cy="1219200"/>
          </a:xfrm>
        </p:spPr>
        <p:txBody>
          <a:bodyPr/>
          <a:lstStyle/>
          <a:p>
            <a:r>
              <a:rPr lang="en-US" dirty="0"/>
              <a:t>Stock Market Data / Martingale</a:t>
            </a:r>
          </a:p>
        </p:txBody>
      </p:sp>
      <p:sp>
        <p:nvSpPr>
          <p:cNvPr id="70" name="Text Placeholder 69"/>
          <p:cNvSpPr>
            <a:spLocks noGrp="1"/>
          </p:cNvSpPr>
          <p:nvPr>
            <p:ph type="body" sz="quarter" idx="40"/>
          </p:nvPr>
        </p:nvSpPr>
        <p:spPr>
          <a:xfrm>
            <a:off x="15651480" y="23093430"/>
            <a:ext cx="12801600" cy="1219200"/>
          </a:xfrm>
        </p:spPr>
        <p:txBody>
          <a:bodyPr/>
          <a:lstStyle/>
          <a:p>
            <a:r>
              <a:rPr lang="en-US" dirty="0"/>
              <a:t>Sample Code</a:t>
            </a:r>
          </a:p>
        </p:txBody>
      </p:sp>
      <p:sp>
        <p:nvSpPr>
          <p:cNvPr id="16" name="Text Placeholder 15"/>
          <p:cNvSpPr>
            <a:spLocks noGrp="1"/>
          </p:cNvSpPr>
          <p:nvPr>
            <p:ph type="body" sz="quarter" idx="29"/>
          </p:nvPr>
        </p:nvSpPr>
        <p:spPr>
          <a:xfrm>
            <a:off x="29855160" y="15434880"/>
            <a:ext cx="12801600" cy="1219200"/>
          </a:xfrm>
        </p:spPr>
        <p:txBody>
          <a:bodyPr/>
          <a:lstStyle/>
          <a:p>
            <a:r>
              <a:rPr lang="en-US" dirty="0"/>
              <a:t>Results &amp; Observations</a:t>
            </a:r>
          </a:p>
        </p:txBody>
      </p:sp>
      <p:sp>
        <p:nvSpPr>
          <p:cNvPr id="17" name="Content Placeholder 16"/>
          <p:cNvSpPr>
            <a:spLocks noGrp="1"/>
          </p:cNvSpPr>
          <p:nvPr>
            <p:ph sz="quarter" idx="30"/>
          </p:nvPr>
        </p:nvSpPr>
        <p:spPr>
          <a:xfrm>
            <a:off x="29855160" y="16879632"/>
            <a:ext cx="12801600" cy="8847386"/>
          </a:xfrm>
        </p:spPr>
        <p:txBody>
          <a:bodyPr>
            <a:noAutofit/>
          </a:bodyPr>
          <a:lstStyle/>
          <a:p>
            <a:pPr marL="0" indent="0" algn="just">
              <a:buNone/>
            </a:pPr>
            <a:r>
              <a:rPr lang="en-US" sz="3000" dirty="0"/>
              <a:t>The empirical results suggest that our martingale-based anomaly detection algorithm successfully identifies concept changes in streaming data. The above plot shows that the value of the martingale changes rapidly during periods of abrupt change in financial markets as measured by the S&amp;P 500 Index. This indicates that the martingale function serves as an effective metric for the significance of change observed in streaming data.</a:t>
            </a:r>
          </a:p>
          <a:p>
            <a:pPr marL="0" indent="0" algn="just">
              <a:buNone/>
            </a:pPr>
            <a:r>
              <a:rPr lang="en-US" sz="400" dirty="0"/>
              <a:t>\</a:t>
            </a:r>
          </a:p>
          <a:p>
            <a:pPr marL="0" indent="0" algn="just">
              <a:buNone/>
            </a:pPr>
            <a:r>
              <a:rPr lang="en-US" sz="3000" dirty="0"/>
              <a:t>While our algorithm successfully identifies the occurrence of anomalies, it does not provide any information on the exact nature of the anomaly. For instance, the above plot highlights periods of abrupt change in financial markets, but it does not distinguish between market crashes and rallies. In more complicated problem domains, such as the detection of computer network anomalies, several classes of anomaly may be possible. Potential extensions of our algorithm might attempt not only to identify the occurrence anomalies, but also to classify them depending on additional information gleaned from the time series. This would entail a more sophisticated analysis of the time series data stream, perhaps employing an iterative singular value decomposition to extract features as the data are received.</a:t>
            </a:r>
          </a:p>
        </p:txBody>
      </p:sp>
      <p:sp>
        <p:nvSpPr>
          <p:cNvPr id="18" name="Text Placeholder 17"/>
          <p:cNvSpPr>
            <a:spLocks noGrp="1"/>
          </p:cNvSpPr>
          <p:nvPr>
            <p:ph type="body" sz="quarter" idx="31"/>
          </p:nvPr>
        </p:nvSpPr>
        <p:spPr>
          <a:xfrm>
            <a:off x="15651480" y="5930536"/>
            <a:ext cx="12801600" cy="1219200"/>
          </a:xfrm>
        </p:spPr>
        <p:txBody>
          <a:bodyPr/>
          <a:lstStyle/>
          <a:p>
            <a:r>
              <a:rPr lang="en-US" dirty="0"/>
              <a:t>Algorithm Flow Chart</a:t>
            </a:r>
          </a:p>
        </p:txBody>
      </p:sp>
      <p:sp>
        <p:nvSpPr>
          <p:cNvPr id="21" name="Text Placeholder 20"/>
          <p:cNvSpPr>
            <a:spLocks noGrp="1"/>
          </p:cNvSpPr>
          <p:nvPr>
            <p:ph type="body" sz="quarter" idx="34"/>
          </p:nvPr>
        </p:nvSpPr>
        <p:spPr>
          <a:xfrm>
            <a:off x="29900880" y="26367021"/>
            <a:ext cx="12801600" cy="1219200"/>
          </a:xfrm>
        </p:spPr>
        <p:txBody>
          <a:bodyPr/>
          <a:lstStyle/>
          <a:p>
            <a:r>
              <a:rPr lang="en-US" dirty="0"/>
              <a:t>Works Cited</a:t>
            </a:r>
          </a:p>
        </p:txBody>
      </p:sp>
      <p:sp>
        <p:nvSpPr>
          <p:cNvPr id="22" name="Content Placeholder 21"/>
          <p:cNvSpPr>
            <a:spLocks noGrp="1"/>
          </p:cNvSpPr>
          <p:nvPr>
            <p:ph sz="quarter" idx="35"/>
          </p:nvPr>
        </p:nvSpPr>
        <p:spPr>
          <a:xfrm>
            <a:off x="29900880" y="27648487"/>
            <a:ext cx="12801600" cy="3951925"/>
          </a:xfrm>
        </p:spPr>
        <p:txBody>
          <a:bodyPr>
            <a:noAutofit/>
          </a:bodyPr>
          <a:lstStyle/>
          <a:p>
            <a:pPr algn="just"/>
            <a:r>
              <a:rPr lang="en-US" sz="2400" dirty="0"/>
              <a:t>Gert Cauwenberghs and Tomaso Poggio, “Incremental and Decremental Support Vector Machine Learning,” </a:t>
            </a:r>
            <a:r>
              <a:rPr lang="en-US" sz="2400" i="1" dirty="0"/>
              <a:t>Advances in Neural Information Processing Systems</a:t>
            </a:r>
            <a:r>
              <a:rPr lang="en-US" sz="2400" dirty="0"/>
              <a:t>, vol. 13, 2001. </a:t>
            </a:r>
          </a:p>
          <a:p>
            <a:pPr algn="just"/>
            <a:r>
              <a:rPr lang="en-US" sz="2400" dirty="0"/>
              <a:t>Vladimir Vovk, Ilia Nouretdinov, and Alex J. Gammerman, “Testing Exchangeability Online”, ICML 2003.</a:t>
            </a:r>
          </a:p>
          <a:p>
            <a:pPr algn="just"/>
            <a:r>
              <a:rPr lang="en-US" sz="2400" dirty="0"/>
              <a:t>Shen-Shyang Ho and Harry Wechsler, “A Martingale Framework for Detecting Changes in Data Streams by Testing Exchangeability,” </a:t>
            </a:r>
            <a:r>
              <a:rPr lang="en-US" sz="2400" i="1" dirty="0"/>
              <a:t>Pattern Analysis and Machine Intelligence, IEEE Transactions</a:t>
            </a:r>
            <a:r>
              <a:rPr lang="en-US" sz="2400" dirty="0"/>
              <a:t>, vol.32, no.12, 2113-27, 2010.</a:t>
            </a:r>
          </a:p>
          <a:p>
            <a:pPr algn="just"/>
            <a:r>
              <a:rPr lang="en-US" sz="2400" dirty="0"/>
              <a:t>Valentina Fedorova, Alex J. Gammerman, Ilia Nouretdinov, Vladimir Vovk, “Plug-in martingales for testing exchangeability on-line”, ICML 2012.</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110" b="50694"/>
          <a:stretch/>
        </p:blipFill>
        <p:spPr>
          <a:xfrm>
            <a:off x="30371143" y="71238"/>
            <a:ext cx="13520057" cy="3797116"/>
          </a:xfrm>
          <a:prstGeom prst="rect">
            <a:avLst/>
          </a:prstGeom>
        </p:spPr>
      </p:pic>
      <p:sp>
        <p:nvSpPr>
          <p:cNvPr id="38" name="Freeform: Shape 37"/>
          <p:cNvSpPr/>
          <p:nvPr/>
        </p:nvSpPr>
        <p:spPr>
          <a:xfrm>
            <a:off x="15651480" y="7562055"/>
            <a:ext cx="12755880" cy="703493"/>
          </a:xfrm>
          <a:custGeom>
            <a:avLst/>
            <a:gdLst>
              <a:gd name="connsiteX0" fmla="*/ 0 w 2894111"/>
              <a:gd name="connsiteY0" fmla="*/ 0 h 1140036"/>
              <a:gd name="connsiteX1" fmla="*/ 2894111 w 2894111"/>
              <a:gd name="connsiteY1" fmla="*/ 0 h 1140036"/>
              <a:gd name="connsiteX2" fmla="*/ 2894111 w 2894111"/>
              <a:gd name="connsiteY2" fmla="*/ 1140036 h 1140036"/>
              <a:gd name="connsiteX3" fmla="*/ 0 w 2894111"/>
              <a:gd name="connsiteY3" fmla="*/ 1140036 h 1140036"/>
              <a:gd name="connsiteX4" fmla="*/ 0 w 2894111"/>
              <a:gd name="connsiteY4" fmla="*/ 0 h 114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111" h="1140036">
                <a:moveTo>
                  <a:pt x="0" y="0"/>
                </a:moveTo>
                <a:lnTo>
                  <a:pt x="2894111" y="0"/>
                </a:lnTo>
                <a:lnTo>
                  <a:pt x="2894111" y="1140036"/>
                </a:lnTo>
                <a:lnTo>
                  <a:pt x="0" y="114003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sz="3300" b="1" dirty="0"/>
              <a:t>Kernel Function</a:t>
            </a:r>
            <a:endParaRPr lang="en-US" sz="3300" b="1" kern="1200" dirty="0"/>
          </a:p>
        </p:txBody>
      </p:sp>
      <p:sp>
        <p:nvSpPr>
          <p:cNvPr id="40" name="Freeform: Shape 39"/>
          <p:cNvSpPr/>
          <p:nvPr/>
        </p:nvSpPr>
        <p:spPr>
          <a:xfrm>
            <a:off x="15651480" y="8244895"/>
            <a:ext cx="12755880" cy="1554480"/>
          </a:xfrm>
          <a:custGeom>
            <a:avLst/>
            <a:gdLst>
              <a:gd name="connsiteX0" fmla="*/ 0 w 2894111"/>
              <a:gd name="connsiteY0" fmla="*/ 0 h 1936254"/>
              <a:gd name="connsiteX1" fmla="*/ 2894111 w 2894111"/>
              <a:gd name="connsiteY1" fmla="*/ 0 h 1936254"/>
              <a:gd name="connsiteX2" fmla="*/ 2894111 w 2894111"/>
              <a:gd name="connsiteY2" fmla="*/ 1936254 h 1936254"/>
              <a:gd name="connsiteX3" fmla="*/ 0 w 2894111"/>
              <a:gd name="connsiteY3" fmla="*/ 1936254 h 1936254"/>
              <a:gd name="connsiteX4" fmla="*/ 0 w 2894111"/>
              <a:gd name="connsiteY4" fmla="*/ 0 h 193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111" h="1936254">
                <a:moveTo>
                  <a:pt x="0" y="0"/>
                </a:moveTo>
                <a:lnTo>
                  <a:pt x="2894111" y="0"/>
                </a:lnTo>
                <a:lnTo>
                  <a:pt x="2894111" y="1936254"/>
                </a:lnTo>
                <a:lnTo>
                  <a:pt x="0" y="193625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6022" tIns="176022" rIns="234696" bIns="264033" numCol="1" spcCol="1270" anchor="t" anchorCtr="0">
            <a:noAutofit/>
          </a:bodyPr>
          <a:lstStyle/>
          <a:p>
            <a:pPr marL="0" lvl="1" algn="just" defTabSz="1466850">
              <a:lnSpc>
                <a:spcPct val="90000"/>
              </a:lnSpc>
              <a:spcBef>
                <a:spcPct val="0"/>
              </a:spcBef>
              <a:spcAft>
                <a:spcPct val="15000"/>
              </a:spcAft>
            </a:pPr>
            <a:r>
              <a:rPr lang="en-US" sz="2400" dirty="0"/>
              <a:t>The kernel function generalizes the familiar notion of 'distance' between data points. In our algorithm, we use the Gaussian kernel, which is applicable to a diverse array of different problem domains. More refined kernels can be used to inject domain-specific knowledge into the algorithm's notion of distance.</a:t>
            </a:r>
            <a:endParaRPr lang="en-US" sz="2400" kern="1200" dirty="0"/>
          </a:p>
        </p:txBody>
      </p:sp>
      <p:sp>
        <p:nvSpPr>
          <p:cNvPr id="32" name="Arrow: Down 31"/>
          <p:cNvSpPr/>
          <p:nvPr/>
        </p:nvSpPr>
        <p:spPr>
          <a:xfrm>
            <a:off x="21616428" y="9924699"/>
            <a:ext cx="825984" cy="1064880"/>
          </a:xfrm>
          <a:prstGeom prst="downArrow">
            <a:avLst>
              <a:gd name="adj1" fmla="val 38580"/>
              <a:gd name="adj2" fmla="val 55710"/>
            </a:avLst>
          </a:prstGeom>
          <a:solidFill>
            <a:srgbClr val="CBE4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42" name="Freeform: Shape 41"/>
          <p:cNvSpPr/>
          <p:nvPr/>
        </p:nvSpPr>
        <p:spPr>
          <a:xfrm>
            <a:off x="15667695" y="11146127"/>
            <a:ext cx="12755880" cy="703493"/>
          </a:xfrm>
          <a:custGeom>
            <a:avLst/>
            <a:gdLst>
              <a:gd name="connsiteX0" fmla="*/ 0 w 2894111"/>
              <a:gd name="connsiteY0" fmla="*/ 0 h 1140036"/>
              <a:gd name="connsiteX1" fmla="*/ 2894111 w 2894111"/>
              <a:gd name="connsiteY1" fmla="*/ 0 h 1140036"/>
              <a:gd name="connsiteX2" fmla="*/ 2894111 w 2894111"/>
              <a:gd name="connsiteY2" fmla="*/ 1140036 h 1140036"/>
              <a:gd name="connsiteX3" fmla="*/ 0 w 2894111"/>
              <a:gd name="connsiteY3" fmla="*/ 1140036 h 1140036"/>
              <a:gd name="connsiteX4" fmla="*/ 0 w 2894111"/>
              <a:gd name="connsiteY4" fmla="*/ 0 h 114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111" h="1140036">
                <a:moveTo>
                  <a:pt x="0" y="0"/>
                </a:moveTo>
                <a:lnTo>
                  <a:pt x="2894111" y="0"/>
                </a:lnTo>
                <a:lnTo>
                  <a:pt x="2894111" y="1140036"/>
                </a:lnTo>
                <a:lnTo>
                  <a:pt x="0" y="114003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sz="3300" b="1" dirty="0"/>
              <a:t>Adiabatic Iterative SVM / 'Strangeness' Function</a:t>
            </a:r>
            <a:endParaRPr lang="en-US" sz="3300" b="1" kern="1200" dirty="0"/>
          </a:p>
        </p:txBody>
      </p:sp>
      <p:sp>
        <p:nvSpPr>
          <p:cNvPr id="43" name="Freeform: Shape 42"/>
          <p:cNvSpPr/>
          <p:nvPr/>
        </p:nvSpPr>
        <p:spPr>
          <a:xfrm>
            <a:off x="15667695" y="11809512"/>
            <a:ext cx="12755880" cy="2839232"/>
          </a:xfrm>
          <a:custGeom>
            <a:avLst/>
            <a:gdLst>
              <a:gd name="connsiteX0" fmla="*/ 0 w 2894111"/>
              <a:gd name="connsiteY0" fmla="*/ 0 h 1936254"/>
              <a:gd name="connsiteX1" fmla="*/ 2894111 w 2894111"/>
              <a:gd name="connsiteY1" fmla="*/ 0 h 1936254"/>
              <a:gd name="connsiteX2" fmla="*/ 2894111 w 2894111"/>
              <a:gd name="connsiteY2" fmla="*/ 1936254 h 1936254"/>
              <a:gd name="connsiteX3" fmla="*/ 0 w 2894111"/>
              <a:gd name="connsiteY3" fmla="*/ 1936254 h 1936254"/>
              <a:gd name="connsiteX4" fmla="*/ 0 w 2894111"/>
              <a:gd name="connsiteY4" fmla="*/ 0 h 193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111" h="1936254">
                <a:moveTo>
                  <a:pt x="0" y="0"/>
                </a:moveTo>
                <a:lnTo>
                  <a:pt x="2894111" y="0"/>
                </a:lnTo>
                <a:lnTo>
                  <a:pt x="2894111" y="1936254"/>
                </a:lnTo>
                <a:lnTo>
                  <a:pt x="0" y="193625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6022" tIns="176022" rIns="234696" bIns="264033" numCol="1" spcCol="1270" anchor="t" anchorCtr="0">
            <a:noAutofit/>
          </a:bodyPr>
          <a:lstStyle/>
          <a:p>
            <a:pPr marL="0" lvl="1" algn="just" defTabSz="1466850">
              <a:lnSpc>
                <a:spcPct val="90000"/>
              </a:lnSpc>
              <a:spcBef>
                <a:spcPct val="0"/>
              </a:spcBef>
              <a:spcAft>
                <a:spcPct val="15000"/>
              </a:spcAft>
            </a:pPr>
            <a:r>
              <a:rPr lang="en-US" sz="2400" dirty="0"/>
              <a:t>Traditional support vector machines (SVM's) work on complete training datasets to identify sets of hyperplanes that separate data points into classes. This approach is problematic for on-line problems, where storing and computing with the complete dataset is often computationally infeasible. Our algorithm implements adiabatic iterative SVM to compute support vectors for new data in an interactive fashion using the support vectors computed using prior data. This approach uses the kernel function to separate data points and compute a strangeness value whose magnitude reflects how different a given data point is from the rest.</a:t>
            </a:r>
            <a:endParaRPr lang="en-US" sz="2400" kern="1200" dirty="0"/>
          </a:p>
        </p:txBody>
      </p:sp>
      <p:sp>
        <p:nvSpPr>
          <p:cNvPr id="44" name="Arrow: Down 43"/>
          <p:cNvSpPr/>
          <p:nvPr/>
        </p:nvSpPr>
        <p:spPr>
          <a:xfrm>
            <a:off x="21632643" y="14746370"/>
            <a:ext cx="825984" cy="1064880"/>
          </a:xfrm>
          <a:prstGeom prst="downArrow">
            <a:avLst>
              <a:gd name="adj1" fmla="val 38580"/>
              <a:gd name="adj2" fmla="val 55710"/>
            </a:avLst>
          </a:prstGeom>
          <a:solidFill>
            <a:srgbClr val="CBE4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45" name="Freeform: Shape 44"/>
          <p:cNvSpPr/>
          <p:nvPr/>
        </p:nvSpPr>
        <p:spPr>
          <a:xfrm>
            <a:off x="15667695" y="15951592"/>
            <a:ext cx="12755880" cy="703493"/>
          </a:xfrm>
          <a:custGeom>
            <a:avLst/>
            <a:gdLst>
              <a:gd name="connsiteX0" fmla="*/ 0 w 2894111"/>
              <a:gd name="connsiteY0" fmla="*/ 0 h 1140036"/>
              <a:gd name="connsiteX1" fmla="*/ 2894111 w 2894111"/>
              <a:gd name="connsiteY1" fmla="*/ 0 h 1140036"/>
              <a:gd name="connsiteX2" fmla="*/ 2894111 w 2894111"/>
              <a:gd name="connsiteY2" fmla="*/ 1140036 h 1140036"/>
              <a:gd name="connsiteX3" fmla="*/ 0 w 2894111"/>
              <a:gd name="connsiteY3" fmla="*/ 1140036 h 1140036"/>
              <a:gd name="connsiteX4" fmla="*/ 0 w 2894111"/>
              <a:gd name="connsiteY4" fmla="*/ 0 h 114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111" h="1140036">
                <a:moveTo>
                  <a:pt x="0" y="0"/>
                </a:moveTo>
                <a:lnTo>
                  <a:pt x="2894111" y="0"/>
                </a:lnTo>
                <a:lnTo>
                  <a:pt x="2894111" y="1140036"/>
                </a:lnTo>
                <a:lnTo>
                  <a:pt x="0" y="114003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sz="3300" b="1" dirty="0"/>
              <a:t>Randomized Probability Function</a:t>
            </a:r>
            <a:endParaRPr lang="en-US" sz="3300" b="1" kern="1200" dirty="0"/>
          </a:p>
        </p:txBody>
      </p:sp>
      <p:sp>
        <p:nvSpPr>
          <p:cNvPr id="46" name="Freeform: Shape 45"/>
          <p:cNvSpPr/>
          <p:nvPr/>
        </p:nvSpPr>
        <p:spPr>
          <a:xfrm>
            <a:off x="15667695" y="16634432"/>
            <a:ext cx="12755880" cy="1439564"/>
          </a:xfrm>
          <a:custGeom>
            <a:avLst/>
            <a:gdLst>
              <a:gd name="connsiteX0" fmla="*/ 0 w 2894111"/>
              <a:gd name="connsiteY0" fmla="*/ 0 h 1936254"/>
              <a:gd name="connsiteX1" fmla="*/ 2894111 w 2894111"/>
              <a:gd name="connsiteY1" fmla="*/ 0 h 1936254"/>
              <a:gd name="connsiteX2" fmla="*/ 2894111 w 2894111"/>
              <a:gd name="connsiteY2" fmla="*/ 1936254 h 1936254"/>
              <a:gd name="connsiteX3" fmla="*/ 0 w 2894111"/>
              <a:gd name="connsiteY3" fmla="*/ 1936254 h 1936254"/>
              <a:gd name="connsiteX4" fmla="*/ 0 w 2894111"/>
              <a:gd name="connsiteY4" fmla="*/ 0 h 193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111" h="1936254">
                <a:moveTo>
                  <a:pt x="0" y="0"/>
                </a:moveTo>
                <a:lnTo>
                  <a:pt x="2894111" y="0"/>
                </a:lnTo>
                <a:lnTo>
                  <a:pt x="2894111" y="1936254"/>
                </a:lnTo>
                <a:lnTo>
                  <a:pt x="0" y="193625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6022" tIns="176022" rIns="234696" bIns="264033" numCol="1" spcCol="1270" anchor="t" anchorCtr="0">
            <a:noAutofit/>
          </a:bodyPr>
          <a:lstStyle/>
          <a:p>
            <a:pPr marL="0" lvl="1" defTabSz="1466850">
              <a:lnSpc>
                <a:spcPct val="90000"/>
              </a:lnSpc>
              <a:spcBef>
                <a:spcPct val="0"/>
              </a:spcBef>
              <a:spcAft>
                <a:spcPct val="15000"/>
              </a:spcAft>
            </a:pPr>
            <a:endParaRPr lang="en-US" sz="2400" kern="1200" dirty="0"/>
          </a:p>
        </p:txBody>
      </p:sp>
      <p:sp>
        <p:nvSpPr>
          <p:cNvPr id="47" name="Arrow: Down 46"/>
          <p:cNvSpPr/>
          <p:nvPr/>
        </p:nvSpPr>
        <p:spPr>
          <a:xfrm>
            <a:off x="21632643" y="18177155"/>
            <a:ext cx="825984" cy="1064880"/>
          </a:xfrm>
          <a:prstGeom prst="downArrow">
            <a:avLst>
              <a:gd name="adj1" fmla="val 38580"/>
              <a:gd name="adj2" fmla="val 55710"/>
            </a:avLst>
          </a:prstGeom>
          <a:solidFill>
            <a:srgbClr val="CBE4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5769" y="7215629"/>
            <a:ext cx="13671295" cy="8089662"/>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397" r="3261" b="20428"/>
          <a:stretch/>
        </p:blipFill>
        <p:spPr>
          <a:xfrm>
            <a:off x="22750832" y="16824181"/>
            <a:ext cx="5284807" cy="981147"/>
          </a:xfrm>
          <a:prstGeom prst="rect">
            <a:avLst/>
          </a:prstGeom>
        </p:spPr>
      </p:pic>
      <p:sp>
        <p:nvSpPr>
          <p:cNvPr id="26" name="TextBox 25"/>
          <p:cNvSpPr txBox="1"/>
          <p:nvPr/>
        </p:nvSpPr>
        <p:spPr>
          <a:xfrm>
            <a:off x="15697200" y="16655085"/>
            <a:ext cx="6607999" cy="1569660"/>
          </a:xfrm>
          <a:prstGeom prst="rect">
            <a:avLst/>
          </a:prstGeom>
          <a:noFill/>
        </p:spPr>
        <p:txBody>
          <a:bodyPr wrap="square" rtlCol="0">
            <a:spAutoFit/>
          </a:bodyPr>
          <a:lstStyle/>
          <a:p>
            <a:pPr algn="just"/>
            <a:r>
              <a:rPr lang="en-US" sz="2400" dirty="0"/>
              <a:t>The randomized power martingale function uses the randomized probability of observing a given data point given the prior observed data.	</a:t>
            </a:r>
          </a:p>
        </p:txBody>
      </p:sp>
      <p:sp>
        <p:nvSpPr>
          <p:cNvPr id="86" name="Freeform: Shape 85"/>
          <p:cNvSpPr/>
          <p:nvPr/>
        </p:nvSpPr>
        <p:spPr>
          <a:xfrm>
            <a:off x="15651480" y="19390658"/>
            <a:ext cx="12755880" cy="703493"/>
          </a:xfrm>
          <a:custGeom>
            <a:avLst/>
            <a:gdLst>
              <a:gd name="connsiteX0" fmla="*/ 0 w 2894111"/>
              <a:gd name="connsiteY0" fmla="*/ 0 h 1140036"/>
              <a:gd name="connsiteX1" fmla="*/ 2894111 w 2894111"/>
              <a:gd name="connsiteY1" fmla="*/ 0 h 1140036"/>
              <a:gd name="connsiteX2" fmla="*/ 2894111 w 2894111"/>
              <a:gd name="connsiteY2" fmla="*/ 1140036 h 1140036"/>
              <a:gd name="connsiteX3" fmla="*/ 0 w 2894111"/>
              <a:gd name="connsiteY3" fmla="*/ 1140036 h 1140036"/>
              <a:gd name="connsiteX4" fmla="*/ 0 w 2894111"/>
              <a:gd name="connsiteY4" fmla="*/ 0 h 114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111" h="1140036">
                <a:moveTo>
                  <a:pt x="0" y="0"/>
                </a:moveTo>
                <a:lnTo>
                  <a:pt x="2894111" y="0"/>
                </a:lnTo>
                <a:lnTo>
                  <a:pt x="2894111" y="1140036"/>
                </a:lnTo>
                <a:lnTo>
                  <a:pt x="0" y="114003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sz="3300" b="1" dirty="0"/>
              <a:t>Martingale Function</a:t>
            </a:r>
            <a:endParaRPr lang="en-US" sz="3300" b="1" kern="1200" dirty="0"/>
          </a:p>
        </p:txBody>
      </p:sp>
      <p:sp>
        <p:nvSpPr>
          <p:cNvPr id="87" name="Freeform: Shape 86"/>
          <p:cNvSpPr/>
          <p:nvPr/>
        </p:nvSpPr>
        <p:spPr>
          <a:xfrm>
            <a:off x="15651480" y="20073496"/>
            <a:ext cx="12755880" cy="2073185"/>
          </a:xfrm>
          <a:custGeom>
            <a:avLst/>
            <a:gdLst>
              <a:gd name="connsiteX0" fmla="*/ 0 w 2894111"/>
              <a:gd name="connsiteY0" fmla="*/ 0 h 1936254"/>
              <a:gd name="connsiteX1" fmla="*/ 2894111 w 2894111"/>
              <a:gd name="connsiteY1" fmla="*/ 0 h 1936254"/>
              <a:gd name="connsiteX2" fmla="*/ 2894111 w 2894111"/>
              <a:gd name="connsiteY2" fmla="*/ 1936254 h 1936254"/>
              <a:gd name="connsiteX3" fmla="*/ 0 w 2894111"/>
              <a:gd name="connsiteY3" fmla="*/ 1936254 h 1936254"/>
              <a:gd name="connsiteX4" fmla="*/ 0 w 2894111"/>
              <a:gd name="connsiteY4" fmla="*/ 0 h 193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111" h="1936254">
                <a:moveTo>
                  <a:pt x="0" y="0"/>
                </a:moveTo>
                <a:lnTo>
                  <a:pt x="2894111" y="0"/>
                </a:lnTo>
                <a:lnTo>
                  <a:pt x="2894111" y="1936254"/>
                </a:lnTo>
                <a:lnTo>
                  <a:pt x="0" y="193625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6022" tIns="176022" rIns="234696" bIns="264033" numCol="1" spcCol="1270" anchor="t" anchorCtr="0">
            <a:noAutofit/>
          </a:bodyPr>
          <a:lstStyle/>
          <a:p>
            <a:pPr marL="0" lvl="1" defTabSz="1466850">
              <a:lnSpc>
                <a:spcPct val="90000"/>
              </a:lnSpc>
              <a:spcBef>
                <a:spcPct val="0"/>
              </a:spcBef>
              <a:spcAft>
                <a:spcPct val="15000"/>
              </a:spcAft>
            </a:pPr>
            <a:endParaRPr lang="en-US" sz="2400" kern="1200" dirty="0"/>
          </a:p>
        </p:txBody>
      </p:sp>
      <p:sp>
        <p:nvSpPr>
          <p:cNvPr id="89" name="TextBox 88"/>
          <p:cNvSpPr txBox="1"/>
          <p:nvPr/>
        </p:nvSpPr>
        <p:spPr>
          <a:xfrm>
            <a:off x="15680985" y="20094151"/>
            <a:ext cx="6761427" cy="1938992"/>
          </a:xfrm>
          <a:prstGeom prst="rect">
            <a:avLst/>
          </a:prstGeom>
          <a:noFill/>
        </p:spPr>
        <p:txBody>
          <a:bodyPr wrap="square" rtlCol="0">
            <a:spAutoFit/>
          </a:bodyPr>
          <a:lstStyle/>
          <a:p>
            <a:pPr algn="just"/>
            <a:r>
              <a:rPr lang="en-US" sz="2400" dirty="0"/>
              <a:t>To determine whether a concept change has occurred, we compare the absolute difference of the current and prior martingale function values to a positive constant, t. If t is exceeded, we conclude that a concept change has occurred.</a:t>
            </a:r>
          </a:p>
        </p:txBody>
      </p:sp>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l="3781" t="19195" r="5906" b="23894"/>
          <a:stretch/>
        </p:blipFill>
        <p:spPr>
          <a:xfrm>
            <a:off x="22750832" y="20647346"/>
            <a:ext cx="4853164" cy="757364"/>
          </a:xfrm>
          <a:prstGeom prst="rect">
            <a:avLst/>
          </a:prstGeom>
        </p:spPr>
      </p:pic>
      <p:grpSp>
        <p:nvGrpSpPr>
          <p:cNvPr id="31" name="Group 30"/>
          <p:cNvGrpSpPr/>
          <p:nvPr/>
        </p:nvGrpSpPr>
        <p:grpSpPr>
          <a:xfrm>
            <a:off x="15651480" y="24284597"/>
            <a:ext cx="12801600" cy="7205204"/>
            <a:chOff x="15641053" y="23299773"/>
            <a:chExt cx="11486269" cy="6510928"/>
          </a:xfrm>
        </p:grpSpPr>
        <p:pic>
          <p:nvPicPr>
            <p:cNvPr id="29" name="Picture 28"/>
            <p:cNvPicPr>
              <a:picLocks noChangeAspect="1"/>
            </p:cNvPicPr>
            <p:nvPr/>
          </p:nvPicPr>
          <p:blipFill rotWithShape="1">
            <a:blip r:embed="rId6">
              <a:extLst>
                <a:ext uri="{28A0092B-C50C-407E-A947-70E740481C1C}">
                  <a14:useLocalDpi xmlns:a14="http://schemas.microsoft.com/office/drawing/2010/main" val="0"/>
                </a:ext>
              </a:extLst>
            </a:blip>
            <a:srcRect b="96151"/>
            <a:stretch/>
          </p:blipFill>
          <p:spPr>
            <a:xfrm>
              <a:off x="15641053" y="23299773"/>
              <a:ext cx="11485467" cy="296827"/>
            </a:xfrm>
            <a:prstGeom prst="rect">
              <a:avLst/>
            </a:prstGeom>
          </p:spPr>
        </p:pic>
        <p:pic>
          <p:nvPicPr>
            <p:cNvPr id="90" name="Picture 89"/>
            <p:cNvPicPr>
              <a:picLocks noChangeAspect="1"/>
            </p:cNvPicPr>
            <p:nvPr/>
          </p:nvPicPr>
          <p:blipFill rotWithShape="1">
            <a:blip r:embed="rId6">
              <a:extLst>
                <a:ext uri="{28A0092B-C50C-407E-A947-70E740481C1C}">
                  <a14:useLocalDpi xmlns:a14="http://schemas.microsoft.com/office/drawing/2010/main" val="0"/>
                </a:ext>
              </a:extLst>
            </a:blip>
            <a:srcRect t="19442"/>
            <a:stretch/>
          </p:blipFill>
          <p:spPr>
            <a:xfrm>
              <a:off x="15641855" y="23599607"/>
              <a:ext cx="11485467" cy="6211094"/>
            </a:xfrm>
            <a:prstGeom prst="rect">
              <a:avLst/>
            </a:prstGeom>
          </p:spPr>
        </p:pic>
      </p:grpSp>
      <p:sp>
        <p:nvSpPr>
          <p:cNvPr id="91" name="Content Placeholder 16"/>
          <p:cNvSpPr>
            <a:spLocks noGrp="1"/>
          </p:cNvSpPr>
          <p:nvPr>
            <p:ph sz="quarter" idx="30"/>
          </p:nvPr>
        </p:nvSpPr>
        <p:spPr>
          <a:xfrm>
            <a:off x="1214451" y="9412784"/>
            <a:ext cx="12801600" cy="4580941"/>
          </a:xfrm>
        </p:spPr>
        <p:txBody>
          <a:bodyPr>
            <a:noAutofit/>
          </a:bodyPr>
          <a:lstStyle/>
          <a:p>
            <a:pPr marL="0" indent="0" algn="just">
              <a:buNone/>
            </a:pPr>
            <a:r>
              <a:rPr lang="en-US" sz="2800" dirty="0"/>
              <a:t>In many problem domains it is desirable to analyze data dynamically as they are collected over time. This introduces a number of problems for traditional machine learning algorithms, many of which assume the hypothesis of exchangeability applies to the data set. The principle of exchangeability essentially means that past data are representative of future data and can therefore be used to make inferences. In these contexts it may be necessary to test this hypothesis in real time to identify whether the causal factors underlying the data have changed. In this project we have implemented an algorithm to test this hypothesis for streaming data using the randomized power martingale, a statistical tool for determining whether exchangeability is maintained.</a:t>
            </a:r>
          </a:p>
        </p:txBody>
      </p: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Science Poster">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2" id="{A3AC1795-03CA-4218-8E9C-394F2C72EB71}" vid="{9E91E023-53D0-48CE-AFD1-CE3DA49243D0}"/>
    </a:ext>
  </a:extLst>
</a:theme>
</file>

<file path=ppt/theme/theme2.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9B7E175-EA31-4EB5-9BCC-A945A81036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Science project poster</Template>
  <TotalTime>0</TotalTime>
  <Words>1159</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Science Poster</vt:lpstr>
      <vt:lpstr>ANOMALY DETECTION IN TIME SERIES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2016-12-08T03:06:02Z</dcterms:created>
  <dcterms:modified xsi:type="dcterms:W3CDTF">2016-12-09T13:34:20Z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TC040013439991</vt:lpwstr>
  </property>
</Properties>
</file>